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30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04" r:id="rId23"/>
    <p:sldId id="292" r:id="rId24"/>
    <p:sldId id="293" r:id="rId25"/>
    <p:sldId id="294" r:id="rId26"/>
    <p:sldId id="295" r:id="rId27"/>
    <p:sldId id="276" r:id="rId28"/>
    <p:sldId id="277" r:id="rId29"/>
    <p:sldId id="278" r:id="rId30"/>
    <p:sldId id="288" r:id="rId31"/>
    <p:sldId id="279" r:id="rId32"/>
    <p:sldId id="289" r:id="rId33"/>
    <p:sldId id="280" r:id="rId34"/>
    <p:sldId id="290" r:id="rId35"/>
    <p:sldId id="281" r:id="rId36"/>
    <p:sldId id="296" r:id="rId37"/>
    <p:sldId id="291" r:id="rId38"/>
    <p:sldId id="298" r:id="rId39"/>
    <p:sldId id="299" r:id="rId40"/>
    <p:sldId id="300" r:id="rId41"/>
    <p:sldId id="301" r:id="rId42"/>
    <p:sldId id="302" r:id="rId43"/>
    <p:sldId id="286" r:id="rId44"/>
    <p:sldId id="303" r:id="rId45"/>
    <p:sldId id="28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Nunito" panose="020B0604020202020204" charset="0"/>
      <p:regular r:id="rId52"/>
      <p:bold r:id="rId53"/>
      <p:italic r:id="rId54"/>
      <p:boldItalic r:id="rId55"/>
    </p:embeddedFont>
    <p:embeddedFont>
      <p:font typeface="Times New Roman MT" panose="02020603050405020304" pitchFamily="18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5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451f2a1f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451f2a1f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3861c8c5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3861c8c5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3451f2a1f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3451f2a1f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451f2a1f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451f2a1f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3451f2a1f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3451f2a1f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3451f2a1f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3451f2a1f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3451f2a1f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3451f2a1f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3451f2a1f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3451f2a1f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3451f2a1f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3451f2a1f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3451f2a1f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3451f2a1f_0_1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451f2a1f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3451f2a1f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3451f2a1f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3451f2a1f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3451f2a1f_0_2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3451f2a1f_0_2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451f2a1f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3451f2a1f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37a6ac99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37a6ac99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7a6ac99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7a6ac99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37a6ac99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37a6ac99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3861c8c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3861c8c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37a6ac9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37a6ac9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b229b2cc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b229b2cc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37a6ac9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37a6ac9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861c8c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3861c8c5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37a6ac9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37a6ac9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7a6ac9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7a6ac9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7a6ac9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7a6ac9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7a6ac9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7a6ac99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7a6ac9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7a6ac99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3861c8c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3861c8c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7a6ac9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7a6ac9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3861c8c5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3861c8c5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3861c8c5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3861c8c5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3861c8c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3861c8c5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861c8c5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861c8c5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861c8c5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861c8c5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3451f2a1f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3451f2a1f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3861c8c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3861c8c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138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861c8c5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861c8c5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0" y="0"/>
            <a:ext cx="9144000" cy="3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rot="-5400000">
            <a:off x="5684575" y="600"/>
            <a:ext cx="3460200" cy="34590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24474" y="465975"/>
            <a:ext cx="8819525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DESIGN &amp; ANALYTICS  </a:t>
            </a:r>
            <a:br>
              <a:rPr lang="en-US" dirty="0"/>
            </a:br>
            <a:r>
              <a:rPr lang="en-US" dirty="0"/>
              <a:t>FOR E-COMMERCE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Sweta Kumari</a:t>
            </a:r>
          </a:p>
          <a:p>
            <a:pPr marL="0" indent="0"/>
            <a:r>
              <a:rPr lang="en-US" dirty="0" err="1"/>
              <a:t>Tanapat</a:t>
            </a:r>
            <a:r>
              <a:rPr lang="en-US" dirty="0"/>
              <a:t> </a:t>
            </a:r>
            <a:r>
              <a:rPr lang="en-US" dirty="0" err="1"/>
              <a:t>Klomjit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Golden State University – School of Asian Medicine">
            <a:extLst>
              <a:ext uri="{FF2B5EF4-FFF2-40B4-BE49-F238E27FC236}">
                <a16:creationId xmlns:a16="http://schemas.microsoft.com/office/drawing/2014/main" id="{5A636DF2-7FD2-4187-9A8C-85EDEE98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 idx="4294967295"/>
          </p:nvPr>
        </p:nvSpPr>
        <p:spPr>
          <a:xfrm>
            <a:off x="278300" y="435175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Creating Tables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4294967295"/>
          </p:nvPr>
        </p:nvSpPr>
        <p:spPr>
          <a:xfrm>
            <a:off x="278300" y="1278075"/>
            <a:ext cx="51243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Customer_Info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User_Account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Platform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Category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SubCategory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Product_Info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Orders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Order_Details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Shipping</a:t>
            </a:r>
            <a:endParaRPr sz="2300" b="1">
              <a:solidFill>
                <a:schemeClr val="accent1"/>
              </a:solidFill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425" y="1445875"/>
            <a:ext cx="3436600" cy="27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00" y="1540176"/>
            <a:ext cx="2265950" cy="18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0903A880-1F1E-48DA-A427-21B777493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220375" y="2483325"/>
            <a:ext cx="85113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Step3: </a:t>
            </a:r>
            <a:r>
              <a:rPr lang="en">
                <a:solidFill>
                  <a:schemeClr val="dk1"/>
                </a:solidFill>
              </a:rPr>
              <a:t>Insert the data into tables</a:t>
            </a:r>
            <a:endParaRPr/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0C118DA0-5CB4-43A5-A685-FB2E024E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 idx="4294967295"/>
          </p:nvPr>
        </p:nvSpPr>
        <p:spPr>
          <a:xfrm>
            <a:off x="339900" y="662175"/>
            <a:ext cx="2709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</a:rPr>
              <a:t>Customer_Info</a:t>
            </a:r>
            <a:endParaRPr sz="2500" b="1">
              <a:solidFill>
                <a:schemeClr val="accent1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99" y="2633328"/>
            <a:ext cx="4933275" cy="1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447650" y="1216575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793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F90FC51D-DD12-4644-9496-74F9AB30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154A7-9EE9-4609-8343-BE48D3C220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67877" y="1902192"/>
            <a:ext cx="4998720" cy="50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User_Account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793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811" y="2669231"/>
            <a:ext cx="3356575" cy="1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541E7D76-155F-427F-B2E4-3D6200B1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knife&#10;&#10;Description automatically generated">
            <a:extLst>
              <a:ext uri="{FF2B5EF4-FFF2-40B4-BE49-F238E27FC236}">
                <a16:creationId xmlns:a16="http://schemas.microsoft.com/office/drawing/2014/main" id="{656740B2-2493-4A42-B903-ECE1A5DA84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18422" y="1789454"/>
            <a:ext cx="3983355" cy="565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Platform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3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936" y="2637571"/>
            <a:ext cx="2528125" cy="1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E0205080-D46A-4EC2-89CD-B709D56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4CC99B2-A419-4040-8457-89091DD3CF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29877" y="1828678"/>
            <a:ext cx="3484245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Category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3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86" y="2760885"/>
            <a:ext cx="2666825" cy="16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1F3DAEEB-67AC-4395-A11C-849D43EB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7846EE96-07B7-4173-9E7C-CD74F0DDAF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06685" y="1828165"/>
            <a:ext cx="3730625" cy="679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SubCategory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17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32" y="2463321"/>
            <a:ext cx="4084525" cy="156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CF891A4F-50C3-4ECB-A188-352E19F72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CD7B0-21EA-4609-A6B7-722609ED92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02600" y="1832575"/>
            <a:ext cx="395859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Product_Info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1842</a:t>
            </a:r>
            <a:endParaRPr sz="16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62" y="2533943"/>
            <a:ext cx="4650675" cy="1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703E68D3-AA6C-4D3E-BC9D-A01579F7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8BC30-4179-476F-BFEF-27E5C465F4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49437" y="1817400"/>
            <a:ext cx="5943600" cy="488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Orders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5009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136" y="2571750"/>
            <a:ext cx="4719725" cy="14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D304B9A4-3314-4628-BD65-4D960551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82350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73217-A590-4689-8AC3-A6511EB591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66937" y="1857107"/>
            <a:ext cx="4810125" cy="511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 idx="4294967295"/>
          </p:nvPr>
        </p:nvSpPr>
        <p:spPr>
          <a:xfrm>
            <a:off x="401499" y="554400"/>
            <a:ext cx="2405005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1"/>
                </a:solidFill>
              </a:rPr>
              <a:t>Orders_Details</a:t>
            </a:r>
            <a:endParaRPr sz="2300" b="1" dirty="0">
              <a:solidFill>
                <a:schemeClr val="accent1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9994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62" y="2571750"/>
            <a:ext cx="5247874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34DF8D5B-A68B-4FCA-987A-B5B4966C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622F8-21C3-44A5-9DFC-114650FB943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46212" y="1866593"/>
            <a:ext cx="6251575" cy="484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 idx="4294967295"/>
          </p:nvPr>
        </p:nvSpPr>
        <p:spPr>
          <a:xfrm>
            <a:off x="324475" y="465975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Ecommerce Business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462000" y="1271950"/>
            <a:ext cx="411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E-commerce is undoubtedly not a new trend anymore, but it is now an essential platform that every business needs in order to strive for more growth and future-proof. 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25" y="1371038"/>
            <a:ext cx="4267200" cy="24014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4200825" y="3665250"/>
            <a:ext cx="4761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 i="1"/>
              <a:t>Figure 1.</a:t>
            </a:r>
            <a:r>
              <a:rPr lang="en" sz="700"/>
              <a:t> Ecommerce. Retrieved from https://www.disruptiveadvertising.com/ppc/ecommerce/ecommerce-business/</a:t>
            </a:r>
            <a:endParaRPr sz="700"/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04011AAD-5503-46C6-A23A-7A1B9AE3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2011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Shipping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5009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62" y="2465035"/>
            <a:ext cx="4611276" cy="9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B6AC5843-DBD9-4D16-BBF8-9C868ED1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0BF84D-5F04-414B-B366-004F11FF20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00200" y="1857000"/>
            <a:ext cx="5943600" cy="4451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158775" y="2483325"/>
            <a:ext cx="877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Step4: </a:t>
            </a:r>
            <a:r>
              <a:rPr lang="en">
                <a:solidFill>
                  <a:srgbClr val="FFFFFF"/>
                </a:solidFill>
              </a:rPr>
              <a:t>Analyze the data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F22DE42E-8A37-4CB9-A558-49C10170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 idx="4294967295"/>
          </p:nvPr>
        </p:nvSpPr>
        <p:spPr>
          <a:xfrm>
            <a:off x="324475" y="223126"/>
            <a:ext cx="8715300" cy="592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Business Questions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93237" y="700450"/>
            <a:ext cx="8357525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top-selling and slow products in ter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of profitability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top 10 states that have the maximum number of sales?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top customers based on profit. What are the sales and number of orders associated with it?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analyze sales performance for the past 4 years by months and years to see any trend.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various platforms for customers to press an order via E-commerce. We analyze different platforms: IOS App, Android App, and web browser.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total profits for each year based on the product category?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customer segments are profitable each year? What are the sales numbers for each segment?</a:t>
            </a: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04011AAD-5503-46C6-A23A-7A1B9AE3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33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20 Products by Highest Profit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20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0" y="1694100"/>
            <a:ext cx="4578200" cy="10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800" y="805143"/>
            <a:ext cx="3597700" cy="37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AFB3ADA7-9053-499D-8B7E-F7179D86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48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20 Products by Lowest Profit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20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694100"/>
            <a:ext cx="4548026" cy="10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6" y="672625"/>
            <a:ext cx="3754776" cy="37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EDAD9A19-F542-48B1-8BA7-44B3A705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01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20 Customers by Highest Profit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20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5" y="1694100"/>
            <a:ext cx="4933550" cy="13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650" y="870150"/>
            <a:ext cx="3486763" cy="3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23F49BE7-23AB-4439-8DB1-FE441FF5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49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 State with City by Sales Performance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10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5" y="1754625"/>
            <a:ext cx="5006385" cy="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835" y="1226100"/>
            <a:ext cx="33147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45E411B7-9DC1-44F3-8E96-A2C034D40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8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29424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Total Sales By Year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4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87F99D5F-BEBB-4980-88C4-9A81140A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9.png">
            <a:extLst>
              <a:ext uri="{FF2B5EF4-FFF2-40B4-BE49-F238E27FC236}">
                <a16:creationId xmlns:a16="http://schemas.microsoft.com/office/drawing/2014/main" id="{97186E41-67F3-484F-9A33-7D7BC2B3DE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9453" y="2564209"/>
            <a:ext cx="1795422" cy="1789742"/>
          </a:xfrm>
          <a:prstGeom prst="rect">
            <a:avLst/>
          </a:prstGeom>
          <a:ln/>
        </p:spPr>
      </p:pic>
      <p:pic>
        <p:nvPicPr>
          <p:cNvPr id="9" name="image1.png">
            <a:extLst>
              <a:ext uri="{FF2B5EF4-FFF2-40B4-BE49-F238E27FC236}">
                <a16:creationId xmlns:a16="http://schemas.microsoft.com/office/drawing/2014/main" id="{5FC3D1EF-776D-498F-B3A7-CCADC75DE32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31054" y="1694100"/>
            <a:ext cx="7185077" cy="7296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51465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1"/>
                </a:solidFill>
              </a:rPr>
              <a:t>Total Sales By Year</a:t>
            </a:r>
            <a:endParaRPr sz="2300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ADAAC-0D15-4276-96C6-DC9E3422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49" y="1090247"/>
            <a:ext cx="5073967" cy="3618524"/>
          </a:xfrm>
          <a:prstGeom prst="rect">
            <a:avLst/>
          </a:prstGeom>
        </p:spPr>
      </p:pic>
      <p:pic>
        <p:nvPicPr>
          <p:cNvPr id="4" name="Picture 2" descr="Golden State University – School of Asian Medicine">
            <a:extLst>
              <a:ext uri="{FF2B5EF4-FFF2-40B4-BE49-F238E27FC236}">
                <a16:creationId xmlns:a16="http://schemas.microsoft.com/office/drawing/2014/main" id="{204C5356-27A6-4168-867B-F156555E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44295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Total Sales By Month and Year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48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D26DCD8A-E61E-4F77-8C35-D48D44FC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E499B298-7D2C-43E4-B3A6-DBC53D43FF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0500" y="1817400"/>
            <a:ext cx="5565775" cy="765810"/>
          </a:xfrm>
          <a:prstGeom prst="rect">
            <a:avLst/>
          </a:prstGeom>
        </p:spPr>
      </p:pic>
      <p:pic>
        <p:nvPicPr>
          <p:cNvPr id="10" name="Picture 9" descr="A picture containing crossword, clock&#10;&#10;Description automatically generated">
            <a:extLst>
              <a:ext uri="{FF2B5EF4-FFF2-40B4-BE49-F238E27FC236}">
                <a16:creationId xmlns:a16="http://schemas.microsoft.com/office/drawing/2014/main" id="{B7D72C74-1E25-4D0D-8F91-ABA1372B09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1" y="394983"/>
            <a:ext cx="2599109" cy="41066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 idx="4294967295"/>
          </p:nvPr>
        </p:nvSpPr>
        <p:spPr>
          <a:xfrm>
            <a:off x="324475" y="465975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Problems with File Based System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50" y="1370475"/>
            <a:ext cx="7343450" cy="27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AB1C134C-9E2B-4074-8B17-E4C69666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olden State University – School of Asian Medicine">
            <a:extLst>
              <a:ext uri="{FF2B5EF4-FFF2-40B4-BE49-F238E27FC236}">
                <a16:creationId xmlns:a16="http://schemas.microsoft.com/office/drawing/2014/main" id="{DE88BC57-7119-4DD8-8950-891EB477D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751A7-F784-49CA-8736-24F81371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78" y="341909"/>
            <a:ext cx="7081961" cy="3636936"/>
          </a:xfrm>
          <a:prstGeom prst="rect">
            <a:avLst/>
          </a:prstGeom>
        </p:spPr>
      </p:pic>
      <p:sp>
        <p:nvSpPr>
          <p:cNvPr id="5" name="Google Shape;289;p36">
            <a:extLst>
              <a:ext uri="{FF2B5EF4-FFF2-40B4-BE49-F238E27FC236}">
                <a16:creationId xmlns:a16="http://schemas.microsoft.com/office/drawing/2014/main" id="{A3ACB662-959D-4E76-BDA0-793DA8DB1102}"/>
              </a:ext>
            </a:extLst>
          </p:cNvPr>
          <p:cNvSpPr txBox="1">
            <a:spLocks/>
          </p:cNvSpPr>
          <p:nvPr/>
        </p:nvSpPr>
        <p:spPr>
          <a:xfrm>
            <a:off x="525419" y="3942264"/>
            <a:ext cx="8386464" cy="55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analyze sales performance for the past 4 years by months and years to see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seasonable sales trend when the sale is low during February and peak in November</a:t>
            </a:r>
            <a:endParaRPr lang="en-US" sz="23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9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Sales and Order Counts by Platforms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11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B03DE276-673C-489B-8729-4FF63D4BE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3B0037-B2DB-488B-B70B-ED242FF3BF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3100" y="1817400"/>
            <a:ext cx="4910758" cy="101724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1E3857C-40EA-4B1A-96C1-EC1CBF9261E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25" y="1390763"/>
            <a:ext cx="3167575" cy="26466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7AD84-E080-49F7-B1F4-1EE27A57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0" y="313220"/>
            <a:ext cx="6164840" cy="3735153"/>
          </a:xfrm>
          <a:prstGeom prst="rect">
            <a:avLst/>
          </a:prstGeom>
        </p:spPr>
      </p:pic>
      <p:sp>
        <p:nvSpPr>
          <p:cNvPr id="8" name="Google Shape;289;p36">
            <a:extLst>
              <a:ext uri="{FF2B5EF4-FFF2-40B4-BE49-F238E27FC236}">
                <a16:creationId xmlns:a16="http://schemas.microsoft.com/office/drawing/2014/main" id="{8D4C824F-6155-4471-9B27-8E200686C6A6}"/>
              </a:ext>
            </a:extLst>
          </p:cNvPr>
          <p:cNvSpPr txBox="1">
            <a:spLocks/>
          </p:cNvSpPr>
          <p:nvPr/>
        </p:nvSpPr>
        <p:spPr>
          <a:xfrm>
            <a:off x="639831" y="4048373"/>
            <a:ext cx="7864337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have no revenue from the Web platform in 2014. The usage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IOSApp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increasing substantially from 2013 to 2014</a:t>
            </a:r>
            <a:endParaRPr lang="en-US" sz="2300" b="1" dirty="0">
              <a:solidFill>
                <a:schemeClr val="accent1"/>
              </a:solidFill>
            </a:endParaRPr>
          </a:p>
        </p:txBody>
      </p:sp>
      <p:pic>
        <p:nvPicPr>
          <p:cNvPr id="4" name="Picture 2" descr="Golden State University – School of Asian Medicine">
            <a:extLst>
              <a:ext uri="{FF2B5EF4-FFF2-40B4-BE49-F238E27FC236}">
                <a16:creationId xmlns:a16="http://schemas.microsoft.com/office/drawing/2014/main" id="{C432ACF6-E3ED-49BA-9D02-D93FFFB4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2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Profit By Year and Product Category</a:t>
            </a:r>
            <a:endParaRPr sz="2300" b="1" dirty="0">
              <a:solidFill>
                <a:schemeClr val="accent1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82075" y="11102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12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Golden State University – School of Asian Medicine">
            <a:extLst>
              <a:ext uri="{FF2B5EF4-FFF2-40B4-BE49-F238E27FC236}">
                <a16:creationId xmlns:a16="http://schemas.microsoft.com/office/drawing/2014/main" id="{A833AEEA-A0D6-41E7-9786-501D2D20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41737-2EC7-4541-A97C-857CEAFAA7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7499" y="1841323"/>
            <a:ext cx="4261109" cy="14434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869BB-E537-40D9-8300-BC3056EBB4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79183" y="1364300"/>
            <a:ext cx="4055110" cy="29070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19FC1-E379-4420-BABF-29360DCF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33" y="1020206"/>
            <a:ext cx="6158134" cy="3656817"/>
          </a:xfrm>
          <a:prstGeom prst="rect">
            <a:avLst/>
          </a:prstGeom>
        </p:spPr>
      </p:pic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C7546B30-D117-41E3-B7D8-741808B871A6}"/>
              </a:ext>
            </a:extLst>
          </p:cNvPr>
          <p:cNvSpPr txBox="1">
            <a:spLocks/>
          </p:cNvSpPr>
          <p:nvPr/>
        </p:nvSpPr>
        <p:spPr>
          <a:xfrm>
            <a:off x="419051" y="199774"/>
            <a:ext cx="7689525" cy="4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see that the Furniture has the least profit comparing with other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is the most profitable category every year except in 2011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2" descr="Golden State University – School of Asian Medicine">
            <a:extLst>
              <a:ext uri="{FF2B5EF4-FFF2-40B4-BE49-F238E27FC236}">
                <a16:creationId xmlns:a16="http://schemas.microsoft.com/office/drawing/2014/main" id="{4F991F1D-1E9C-42C7-8D72-E752F0743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8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Segment by Highest Profit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463100" y="1185900"/>
            <a:ext cx="186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 of rows: 12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E43433C9-2B4A-44C3-904F-E6C4DC56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4ED4D-C4B7-4525-B5EC-DD67330823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1500" y="1753997"/>
            <a:ext cx="4887952" cy="1143205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A728E92-8AD0-4F59-9408-016067FFA81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51052" y="1185900"/>
            <a:ext cx="3406775" cy="26079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4E894-C8FA-4C71-9FB7-965BCB2E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65" y="349941"/>
            <a:ext cx="6414868" cy="3529731"/>
          </a:xfrm>
          <a:prstGeom prst="rect">
            <a:avLst/>
          </a:prstGeom>
        </p:spPr>
      </p:pic>
      <p:pic>
        <p:nvPicPr>
          <p:cNvPr id="3" name="Picture 2" descr="Golden State University – School of Asian Medicine">
            <a:extLst>
              <a:ext uri="{FF2B5EF4-FFF2-40B4-BE49-F238E27FC236}">
                <a16:creationId xmlns:a16="http://schemas.microsoft.com/office/drawing/2014/main" id="{44878EA3-7F88-4F53-B645-3FF16EFE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9;p36">
            <a:extLst>
              <a:ext uri="{FF2B5EF4-FFF2-40B4-BE49-F238E27FC236}">
                <a16:creationId xmlns:a16="http://schemas.microsoft.com/office/drawing/2014/main" id="{59B10C66-3071-4820-8F24-DCF3B20C6D86}"/>
              </a:ext>
            </a:extLst>
          </p:cNvPr>
          <p:cNvSpPr txBox="1">
            <a:spLocks/>
          </p:cNvSpPr>
          <p:nvPr/>
        </p:nvSpPr>
        <p:spPr>
          <a:xfrm>
            <a:off x="639830" y="3879672"/>
            <a:ext cx="7864337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various platforms for customers to press an order via E-commerce. We analyze different platforms: IOS App, Android App, and web browser</a:t>
            </a:r>
            <a:endParaRPr lang="en-US" sz="23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7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18CB2DD-61EA-416E-8CD1-C3C26373EFE8}"/>
              </a:ext>
            </a:extLst>
          </p:cNvPr>
          <p:cNvSpPr txBox="1">
            <a:spLocks/>
          </p:cNvSpPr>
          <p:nvPr/>
        </p:nvSpPr>
        <p:spPr>
          <a:xfrm>
            <a:off x="513181" y="323558"/>
            <a:ext cx="6667515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E-Commerce: Dashboard 1.0</a:t>
            </a:r>
            <a:endParaRPr lang="en-US" sz="23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E528E-828B-41BC-B626-771E11AD0C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651" y="921434"/>
            <a:ext cx="6900203" cy="3692769"/>
          </a:xfrm>
          <a:prstGeom prst="rect">
            <a:avLst/>
          </a:prstGeom>
        </p:spPr>
      </p:pic>
      <p:pic>
        <p:nvPicPr>
          <p:cNvPr id="5" name="Picture 2" descr="Golden State University – School of Asian Medicine">
            <a:extLst>
              <a:ext uri="{FF2B5EF4-FFF2-40B4-BE49-F238E27FC236}">
                <a16:creationId xmlns:a16="http://schemas.microsoft.com/office/drawing/2014/main" id="{C888888E-B397-43CB-8922-97E8C0DF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48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18CB2DD-61EA-416E-8CD1-C3C26373EFE8}"/>
              </a:ext>
            </a:extLst>
          </p:cNvPr>
          <p:cNvSpPr txBox="1">
            <a:spLocks/>
          </p:cNvSpPr>
          <p:nvPr/>
        </p:nvSpPr>
        <p:spPr>
          <a:xfrm>
            <a:off x="516987" y="246185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i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r>
              <a:rPr lang="en-US" sz="2300" b="1" i="1" dirty="0">
                <a:solidFill>
                  <a:schemeClr val="accent1"/>
                </a:solidFill>
                <a:latin typeface="Times New Roman"/>
                <a:cs typeface="Times New Roman"/>
              </a:rPr>
              <a:t>1.1: Selecting Technology Category</a:t>
            </a:r>
          </a:p>
        </p:txBody>
      </p:sp>
      <p:pic>
        <p:nvPicPr>
          <p:cNvPr id="3" name="Picture 2" descr="Golden State University – School of Asian Medicine">
            <a:extLst>
              <a:ext uri="{FF2B5EF4-FFF2-40B4-BE49-F238E27FC236}">
                <a16:creationId xmlns:a16="http://schemas.microsoft.com/office/drawing/2014/main" id="{4EE0B259-CCE8-47FF-B90F-396B4681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E753B-665F-4530-B915-317C3E51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" y="766385"/>
            <a:ext cx="6601609" cy="3415741"/>
          </a:xfrm>
          <a:prstGeom prst="rect">
            <a:avLst/>
          </a:prstGeom>
        </p:spPr>
      </p:pic>
      <p:sp>
        <p:nvSpPr>
          <p:cNvPr id="5" name="Google Shape;289;p36">
            <a:extLst>
              <a:ext uri="{FF2B5EF4-FFF2-40B4-BE49-F238E27FC236}">
                <a16:creationId xmlns:a16="http://schemas.microsoft.com/office/drawing/2014/main" id="{97D35F03-F5B1-427E-ACDD-1B37033234B7}"/>
              </a:ext>
            </a:extLst>
          </p:cNvPr>
          <p:cNvSpPr txBox="1">
            <a:spLocks/>
          </p:cNvSpPr>
          <p:nvPr/>
        </p:nvSpPr>
        <p:spPr>
          <a:xfrm>
            <a:off x="629046" y="4140266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most profitable products (top 3 products) in Technology is in fact under copiers subcategory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32493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6">
            <a:extLst>
              <a:ext uri="{FF2B5EF4-FFF2-40B4-BE49-F238E27FC236}">
                <a16:creationId xmlns:a16="http://schemas.microsoft.com/office/drawing/2014/main" id="{35C4391C-7187-4185-801F-12A3BC93B165}"/>
              </a:ext>
            </a:extLst>
          </p:cNvPr>
          <p:cNvSpPr txBox="1">
            <a:spLocks/>
          </p:cNvSpPr>
          <p:nvPr/>
        </p:nvSpPr>
        <p:spPr>
          <a:xfrm>
            <a:off x="516987" y="246185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i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r>
              <a:rPr lang="en-US" sz="2300" b="1" i="1" dirty="0">
                <a:solidFill>
                  <a:schemeClr val="accent1"/>
                </a:solidFill>
                <a:latin typeface="Times New Roman"/>
                <a:cs typeface="Times New Roman"/>
              </a:rPr>
              <a:t>1.2: View the least profitable product in Technology</a:t>
            </a:r>
          </a:p>
        </p:txBody>
      </p:sp>
      <p:pic>
        <p:nvPicPr>
          <p:cNvPr id="6" name="Picture 2" descr="Golden State University – School of Asian Medicine">
            <a:extLst>
              <a:ext uri="{FF2B5EF4-FFF2-40B4-BE49-F238E27FC236}">
                <a16:creationId xmlns:a16="http://schemas.microsoft.com/office/drawing/2014/main" id="{024EE561-5D28-429B-AF59-85DAE03D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25577-A4FC-47D7-93BE-9267D926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87" y="736010"/>
            <a:ext cx="6984053" cy="3672421"/>
          </a:xfrm>
          <a:prstGeom prst="rect">
            <a:avLst/>
          </a:prstGeom>
        </p:spPr>
      </p:pic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EE047CF6-28A9-4901-BE5D-E568CA5E8E8F}"/>
              </a:ext>
            </a:extLst>
          </p:cNvPr>
          <p:cNvSpPr txBox="1">
            <a:spLocks/>
          </p:cNvSpPr>
          <p:nvPr/>
        </p:nvSpPr>
        <p:spPr>
          <a:xfrm>
            <a:off x="629046" y="4355709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top ten loss (negative net profit) are all from Machines subcategory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4872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324475" y="2448550"/>
            <a:ext cx="67902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solve problem?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437250" y="3603525"/>
            <a:ext cx="8269500" cy="12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/>
                <a:sym typeface="Calibri"/>
              </a:rPr>
              <a:t>TRANSFORMING</a:t>
            </a:r>
            <a:endParaRPr sz="2400" b="1" dirty="0">
              <a:solidFill>
                <a:schemeClr val="accent1"/>
              </a:solidFill>
              <a:latin typeface="Nunito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Nunito"/>
                <a:sym typeface="Calibri"/>
              </a:rPr>
              <a:t>FILE-BASED SYSTEM to RELATIONAL DATABASE</a:t>
            </a:r>
            <a:endParaRPr sz="2400" b="1" dirty="0">
              <a:solidFill>
                <a:schemeClr val="accent1"/>
              </a:solidFill>
              <a:latin typeface="Nunito"/>
              <a:sym typeface="Calibri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3F8295DD-1732-4A99-AD41-98EBB4F2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18CB2DD-61EA-416E-8CD1-C3C26373EFE8}"/>
              </a:ext>
            </a:extLst>
          </p:cNvPr>
          <p:cNvSpPr txBox="1">
            <a:spLocks/>
          </p:cNvSpPr>
          <p:nvPr/>
        </p:nvSpPr>
        <p:spPr>
          <a:xfrm>
            <a:off x="513181" y="323558"/>
            <a:ext cx="6667515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E-Commerce: Dashboard 2.0</a:t>
            </a:r>
            <a:endParaRPr lang="en-US" sz="2300" b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23EC07B-05F4-4DE9-8EC0-D37AEE2EA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0581" y="955058"/>
            <a:ext cx="7262837" cy="3383280"/>
          </a:xfrm>
          <a:prstGeom prst="rect">
            <a:avLst/>
          </a:prstGeom>
        </p:spPr>
      </p:pic>
      <p:pic>
        <p:nvPicPr>
          <p:cNvPr id="3" name="Picture 2" descr="Golden State University – School of Asian Medicine">
            <a:extLst>
              <a:ext uri="{FF2B5EF4-FFF2-40B4-BE49-F238E27FC236}">
                <a16:creationId xmlns:a16="http://schemas.microsoft.com/office/drawing/2014/main" id="{C34297E5-1D91-49F2-80B6-43932534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3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18CB2DD-61EA-416E-8CD1-C3C26373EFE8}"/>
              </a:ext>
            </a:extLst>
          </p:cNvPr>
          <p:cNvSpPr txBox="1">
            <a:spLocks/>
          </p:cNvSpPr>
          <p:nvPr/>
        </p:nvSpPr>
        <p:spPr>
          <a:xfrm>
            <a:off x="516987" y="246185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i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r>
              <a:rPr lang="en-US" sz="2300" b="1" i="1" dirty="0">
                <a:solidFill>
                  <a:schemeClr val="accent1"/>
                </a:solidFill>
                <a:latin typeface="Times New Roman"/>
                <a:cs typeface="Times New Roman"/>
              </a:rPr>
              <a:t>2.1: Drilling down into Corporate in 2013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2D822-299D-4D4B-AB0A-18E885F6C442}"/>
              </a:ext>
            </a:extLst>
          </p:cNvPr>
          <p:cNvPicPr/>
          <p:nvPr/>
        </p:nvPicPr>
        <p:blipFill rotWithShape="1">
          <a:blip r:embed="rId3"/>
          <a:srcRect b="1079"/>
          <a:stretch/>
        </p:blipFill>
        <p:spPr>
          <a:xfrm>
            <a:off x="805081" y="787791"/>
            <a:ext cx="7533837" cy="3868615"/>
          </a:xfrm>
          <a:prstGeom prst="rect">
            <a:avLst/>
          </a:prstGeom>
        </p:spPr>
      </p:pic>
      <p:pic>
        <p:nvPicPr>
          <p:cNvPr id="3" name="Picture 2" descr="Golden State University – School of Asian Medicine">
            <a:extLst>
              <a:ext uri="{FF2B5EF4-FFF2-40B4-BE49-F238E27FC236}">
                <a16:creationId xmlns:a16="http://schemas.microsoft.com/office/drawing/2014/main" id="{A3B82089-B788-4927-B1EE-FD87962A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5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18CB2DD-61EA-416E-8CD1-C3C26373EFE8}"/>
              </a:ext>
            </a:extLst>
          </p:cNvPr>
          <p:cNvSpPr txBox="1">
            <a:spLocks/>
          </p:cNvSpPr>
          <p:nvPr/>
        </p:nvSpPr>
        <p:spPr>
          <a:xfrm>
            <a:off x="516987" y="246185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i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r>
              <a:rPr lang="en-US" sz="2300" b="1" i="1" dirty="0">
                <a:solidFill>
                  <a:schemeClr val="accent1"/>
                </a:solidFill>
                <a:latin typeface="Times New Roman"/>
                <a:cs typeface="Times New Roman"/>
              </a:rPr>
              <a:t>2.1: Drilling down into Corporate in 2014</a:t>
            </a:r>
          </a:p>
        </p:txBody>
      </p:sp>
      <p:pic>
        <p:nvPicPr>
          <p:cNvPr id="3" name="Picture 2" descr="Golden State University – School of Asian Medicine">
            <a:extLst>
              <a:ext uri="{FF2B5EF4-FFF2-40B4-BE49-F238E27FC236}">
                <a16:creationId xmlns:a16="http://schemas.microsoft.com/office/drawing/2014/main" id="{F0DBBDA9-BFFE-4E0A-B594-F7D525C1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3FFCA-51AE-46CD-A7B7-1065E431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025" y="787791"/>
            <a:ext cx="6787662" cy="38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0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/>
        </p:nvSpPr>
        <p:spPr>
          <a:xfrm>
            <a:off x="516987" y="787791"/>
            <a:ext cx="8394896" cy="315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-1714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 RDBMS, 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can manage, modify, and maintain our database systematically and easily using SQL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100" dirty="0"/>
          </a:p>
          <a:p>
            <a:pPr marL="365760" lvl="0" indent="-1714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database supports the streaming of online transactional data from our E-commerce</a:t>
            </a:r>
            <a:endParaRPr lang="en-US" sz="1100" dirty="0"/>
          </a:p>
          <a:p>
            <a:pPr marL="365760" lvl="0" indent="-1714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importance of storing quality data, reporting, and data visualization</a:t>
            </a:r>
          </a:p>
          <a:p>
            <a:pPr marL="365760" lvl="6" indent="-1714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“Garbage in garbage out” </a:t>
            </a:r>
          </a:p>
          <a:p>
            <a:pPr marL="365760" lvl="6" indent="-1714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ynamic dashboard provides more interactive and drilling down features for business users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71184058-BFB1-4341-B162-260A6E7B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9;p36">
            <a:extLst>
              <a:ext uri="{FF2B5EF4-FFF2-40B4-BE49-F238E27FC236}">
                <a16:creationId xmlns:a16="http://schemas.microsoft.com/office/drawing/2014/main" id="{45AC9B7F-5E12-495B-BF38-EEE6F4CA5464}"/>
              </a:ext>
            </a:extLst>
          </p:cNvPr>
          <p:cNvSpPr txBox="1">
            <a:spLocks/>
          </p:cNvSpPr>
          <p:nvPr/>
        </p:nvSpPr>
        <p:spPr>
          <a:xfrm>
            <a:off x="516987" y="246185"/>
            <a:ext cx="8110025" cy="54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3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lang="en-US" sz="2300" b="1" i="1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9DF2C90-12B7-45D5-90FA-ED838F3F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7" y="505671"/>
            <a:ext cx="3453214" cy="2800519"/>
          </a:xfrm>
          <a:prstGeom prst="rect">
            <a:avLst/>
          </a:prstGeom>
        </p:spPr>
      </p:pic>
      <p:sp>
        <p:nvSpPr>
          <p:cNvPr id="8" name="Google Shape;353;p44">
            <a:extLst>
              <a:ext uri="{FF2B5EF4-FFF2-40B4-BE49-F238E27FC236}">
                <a16:creationId xmlns:a16="http://schemas.microsoft.com/office/drawing/2014/main" id="{9CA34190-AE16-47B5-AF63-61246AEBF284}"/>
              </a:ext>
            </a:extLst>
          </p:cNvPr>
          <p:cNvSpPr txBox="1">
            <a:spLocks/>
          </p:cNvSpPr>
          <p:nvPr/>
        </p:nvSpPr>
        <p:spPr>
          <a:xfrm>
            <a:off x="1948660" y="3306190"/>
            <a:ext cx="5246679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1800" b="1" dirty="0">
                <a:solidFill>
                  <a:schemeClr val="accent1"/>
                </a:solidFill>
                <a:latin typeface="Times New Roman MT" panose="02020603050405020304" pitchFamily="18" charset="0"/>
                <a:ea typeface="Times New Roman"/>
                <a:cs typeface="Times New Roman"/>
                <a:sym typeface="Times New Roman"/>
              </a:rPr>
              <a:t>LET US KNOW IF YOU HAVE QUESTIONS 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solidFill>
                  <a:schemeClr val="accent1"/>
                </a:solidFill>
                <a:latin typeface="Times New Roman MT" panose="02020603050405020304" pitchFamily="18" charset="0"/>
                <a:cs typeface="Times New Roman"/>
                <a:sym typeface="Times New Roman"/>
              </a:rPr>
              <a:t>OR CLARIFICATIONS</a:t>
            </a:r>
            <a:endParaRPr lang="en-US" sz="1800" b="1" dirty="0">
              <a:solidFill>
                <a:schemeClr val="accent1"/>
              </a:solidFill>
              <a:latin typeface="Times New Roman MT" panose="02020603050405020304" pitchFamily="18" charset="0"/>
            </a:endParaRPr>
          </a:p>
        </p:txBody>
      </p:sp>
      <p:pic>
        <p:nvPicPr>
          <p:cNvPr id="6" name="Picture 2" descr="Golden State University – School of Asian Medicine">
            <a:extLst>
              <a:ext uri="{FF2B5EF4-FFF2-40B4-BE49-F238E27FC236}">
                <a16:creationId xmlns:a16="http://schemas.microsoft.com/office/drawing/2014/main" id="{ED4A2B2F-8071-44FE-8C0A-CA264125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3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 idx="4294967295"/>
          </p:nvPr>
        </p:nvSpPr>
        <p:spPr>
          <a:xfrm>
            <a:off x="401500" y="554400"/>
            <a:ext cx="7239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324500" y="1185900"/>
            <a:ext cx="8253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i="1"/>
              <a:t>Figure 1.</a:t>
            </a:r>
            <a:r>
              <a:rPr lang="en" sz="800"/>
              <a:t> Ecommerce. Retrieved from https://www.disruptiveadvertising.com/ppc/ecommerce/ecommerce-business/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i="1"/>
              <a:t>Figure 2.</a:t>
            </a:r>
            <a:r>
              <a:rPr lang="en" sz="800"/>
              <a:t>RDBMS. Retrieved from https://www.youtube.com/watch?v=Ef5WpVlRpMg</a:t>
            </a:r>
            <a:endParaRPr sz="8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Singh, A. (2017). Role of Database in E-Commerce (With vs Without). Retrieved from https://brandlitic.com/role-of-database-in-ecommerce/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700"/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CA8FA505-EE2E-46E8-9BD3-240563D3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 idx="4294967295"/>
          </p:nvPr>
        </p:nvSpPr>
        <p:spPr>
          <a:xfrm>
            <a:off x="324475" y="465975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RDBMS Solve E-commerce Business Issue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66575" y="1195975"/>
            <a:ext cx="371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" sz="18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Integrity</a:t>
            </a:r>
            <a:endParaRPr sz="1800" b="1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" sz="18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Transactions</a:t>
            </a:r>
            <a:endParaRPr sz="1800" b="1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" sz="18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Data Security</a:t>
            </a:r>
            <a:endParaRPr sz="1800" b="1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" sz="18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Flexibility (Singh, 2019).</a:t>
            </a:r>
            <a:endParaRPr sz="1800" b="1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" sz="18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Reporting Capabilities</a:t>
            </a:r>
            <a:endParaRPr sz="1800" b="1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0" y="1476775"/>
            <a:ext cx="296227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4277875" y="3773050"/>
            <a:ext cx="4761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 i="1"/>
              <a:t>Figure 2.</a:t>
            </a:r>
            <a:r>
              <a:rPr lang="en" sz="700"/>
              <a:t>RDBMS. Retrieved from https://www.youtube.com/watch?v=Ef5WpVlRpMg</a:t>
            </a:r>
            <a:endParaRPr sz="700"/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C15D5BD6-5238-4939-8E9E-42AFA956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 idx="4294967295"/>
          </p:nvPr>
        </p:nvSpPr>
        <p:spPr>
          <a:xfrm>
            <a:off x="324475" y="465975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DB Info &amp; Dataset Description</a:t>
            </a:r>
          </a:p>
        </p:txBody>
      </p:sp>
      <p:sp>
        <p:nvSpPr>
          <p:cNvPr id="162" name="Google Shape;162;p18"/>
          <p:cNvSpPr txBox="1"/>
          <p:nvPr/>
        </p:nvSpPr>
        <p:spPr>
          <a:xfrm>
            <a:off x="566574" y="1195975"/>
            <a:ext cx="8021165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2" indent="-342900">
              <a:lnSpc>
                <a:spcPct val="200000"/>
              </a:lnSpc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-US" sz="16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at GGU Portal under tklomjit and skumari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-US" sz="16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 website: http://www.Kaggle.com/jr2ngb/superstore-data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-US" sz="16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contains a retail data of a global superstore for 4 years from 2011 to 2014.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-US" sz="16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contains the information about customer, products, product categories/subcategories, shipping details along with quantity, shipping cost, discount etc.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r>
              <a:rPr lang="en-US" sz="16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tool: Microsoft Power BI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★"/>
            </a:pPr>
            <a:endParaRPr lang="en-US" sz="1600" i="0" u="none" strike="noStrike" dirty="0">
              <a:solidFill>
                <a:srgbClr val="00796B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C15D5BD6-5238-4939-8E9E-42AFA956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9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220375" y="2483325"/>
            <a:ext cx="66705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Step1: Create ER Diagram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54867FC2-1B40-40A1-895F-8788430A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 idx="4294967295"/>
          </p:nvPr>
        </p:nvSpPr>
        <p:spPr>
          <a:xfrm>
            <a:off x="214350" y="465974"/>
            <a:ext cx="8715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ER Diagram for E-commerce Relational Database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l="11378" t="9934"/>
          <a:stretch/>
        </p:blipFill>
        <p:spPr>
          <a:xfrm>
            <a:off x="1393017" y="1043175"/>
            <a:ext cx="6146950" cy="36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81AAA570-9453-4191-A464-453C6BDA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31" y="4596418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4;p20">
            <a:extLst>
              <a:ext uri="{FF2B5EF4-FFF2-40B4-BE49-F238E27FC236}">
                <a16:creationId xmlns:a16="http://schemas.microsoft.com/office/drawing/2014/main" id="{0CFA1596-0BFE-4546-BFCA-CC77C01C5C67}"/>
              </a:ext>
            </a:extLst>
          </p:cNvPr>
          <p:cNvSpPr txBox="1">
            <a:spLocks/>
          </p:cNvSpPr>
          <p:nvPr/>
        </p:nvSpPr>
        <p:spPr>
          <a:xfrm>
            <a:off x="428700" y="3848856"/>
            <a:ext cx="87153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lang="pt-BR" sz="12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4B441-6EB3-47ED-A3E2-A62B8BD4B446}"/>
              </a:ext>
            </a:extLst>
          </p:cNvPr>
          <p:cNvSpPr txBox="1"/>
          <p:nvPr/>
        </p:nvSpPr>
        <p:spPr>
          <a:xfrm>
            <a:off x="2251710" y="2417862"/>
            <a:ext cx="464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220375" y="2483325"/>
            <a:ext cx="66705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Create Table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" name="Picture 2" descr="Golden State University – School of Asian Medicine">
            <a:extLst>
              <a:ext uri="{FF2B5EF4-FFF2-40B4-BE49-F238E27FC236}">
                <a16:creationId xmlns:a16="http://schemas.microsoft.com/office/drawing/2014/main" id="{9556998D-A456-4C03-B18B-1CC2EF21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4793366"/>
            <a:ext cx="1195752" cy="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853</Words>
  <Application>Microsoft Office PowerPoint</Application>
  <PresentationFormat>On-screen Show (16:9)</PresentationFormat>
  <Paragraphs>110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Times New Roman</vt:lpstr>
      <vt:lpstr>Calibri</vt:lpstr>
      <vt:lpstr>Times New Roman MT</vt:lpstr>
      <vt:lpstr>Nunito</vt:lpstr>
      <vt:lpstr>Shift</vt:lpstr>
      <vt:lpstr>DATABASE DESIGN &amp; ANALYTICS   FOR E-COMMERCE</vt:lpstr>
      <vt:lpstr>Ecommerce Business</vt:lpstr>
      <vt:lpstr>Problems with File Based System</vt:lpstr>
      <vt:lpstr>How do we solve problem?</vt:lpstr>
      <vt:lpstr>RDBMS Solve E-commerce Business Issue</vt:lpstr>
      <vt:lpstr>DB Info &amp; Dataset Description</vt:lpstr>
      <vt:lpstr>Step1: Create ER Diagram</vt:lpstr>
      <vt:lpstr>ER Diagram for E-commerce Relational Database</vt:lpstr>
      <vt:lpstr>Step2: Create Table</vt:lpstr>
      <vt:lpstr>Creating Tables </vt:lpstr>
      <vt:lpstr>Step3: Insert the data into tables</vt:lpstr>
      <vt:lpstr>Customer_Info</vt:lpstr>
      <vt:lpstr>User_Account</vt:lpstr>
      <vt:lpstr>Platform</vt:lpstr>
      <vt:lpstr>Category</vt:lpstr>
      <vt:lpstr>SubCategory</vt:lpstr>
      <vt:lpstr>Product_Info</vt:lpstr>
      <vt:lpstr>Orders</vt:lpstr>
      <vt:lpstr>Orders_Details</vt:lpstr>
      <vt:lpstr>Shipping</vt:lpstr>
      <vt:lpstr>Step4: Analyze the data</vt:lpstr>
      <vt:lpstr>Business Questions</vt:lpstr>
      <vt:lpstr>Top 20 Products by Highest Profit</vt:lpstr>
      <vt:lpstr>Top 20 Products by Lowest Profit</vt:lpstr>
      <vt:lpstr>Top 20 Customers by Highest Profit</vt:lpstr>
      <vt:lpstr>Top 10 State with City by Sales Performance</vt:lpstr>
      <vt:lpstr>Total Sales By Year</vt:lpstr>
      <vt:lpstr>Total Sales By Year</vt:lpstr>
      <vt:lpstr>Total Sales By Month and Year</vt:lpstr>
      <vt:lpstr>PowerPoint Presentation</vt:lpstr>
      <vt:lpstr>Total Sales and Order Counts by Platforms</vt:lpstr>
      <vt:lpstr>PowerPoint Presentation</vt:lpstr>
      <vt:lpstr>Total Profit By Year and Product Category</vt:lpstr>
      <vt:lpstr>PowerPoint Presentation</vt:lpstr>
      <vt:lpstr>Customer Segment by Highest Profit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Relational Database help E-commerce Business?</dc:title>
  <dc:creator>Patt Kim;Sweta Kumari</dc:creator>
  <cp:lastModifiedBy>Sweta Kumari</cp:lastModifiedBy>
  <cp:revision>26</cp:revision>
  <dcterms:modified xsi:type="dcterms:W3CDTF">2020-04-17T01:41:05Z</dcterms:modified>
</cp:coreProperties>
</file>